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4229" r:id="rId1"/>
  </p:sldMasterIdLst>
  <p:notesMasterIdLst>
    <p:notesMasterId r:id="rId12"/>
  </p:notesMasterIdLst>
  <p:handoutMasterIdLst>
    <p:handoutMasterId r:id="rId13"/>
  </p:handoutMasterIdLst>
  <p:sldIdLst>
    <p:sldId id="257" r:id="rId2"/>
    <p:sldId id="263" r:id="rId3"/>
    <p:sldId id="1696" r:id="rId4"/>
    <p:sldId id="1692" r:id="rId5"/>
    <p:sldId id="1695" r:id="rId6"/>
    <p:sldId id="1697" r:id="rId7"/>
    <p:sldId id="1698" r:id="rId8"/>
    <p:sldId id="265" r:id="rId9"/>
    <p:sldId id="261" r:id="rId10"/>
    <p:sldId id="260" r:id="rId11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3812EF06-091B-C649-9B36-3440909AA471}">
          <p14:sldIdLst>
            <p14:sldId id="257"/>
            <p14:sldId id="263"/>
          </p14:sldIdLst>
        </p14:section>
        <p14:section name="graph" id="{0E57BD4B-A481-2C4D-A7D6-95803AC9D450}">
          <p14:sldIdLst>
            <p14:sldId id="1696"/>
            <p14:sldId id="1692"/>
            <p14:sldId id="1695"/>
            <p14:sldId id="1697"/>
            <p14:sldId id="1698"/>
            <p14:sldId id="265"/>
          </p14:sldIdLst>
        </p14:section>
        <p14:section name="outro" id="{5EDE06FE-41B8-A44F-B73C-D701A9879EB7}">
          <p14:sldIdLst>
            <p14:sldId id="261"/>
            <p14:sldId id="26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D2D30"/>
    <a:srgbClr val="2F2F2F"/>
    <a:srgbClr val="787878"/>
    <a:srgbClr val="595959"/>
    <a:srgbClr val="A6A6A6"/>
    <a:srgbClr val="7F7F7F"/>
    <a:srgbClr val="00BCF2"/>
    <a:srgbClr val="FFFFFF"/>
    <a:srgbClr val="000A18"/>
    <a:srgbClr val="BCEEFC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7814" autoAdjust="0"/>
    <p:restoredTop sz="68757" autoAdjust="0"/>
  </p:normalViewPr>
  <p:slideViewPr>
    <p:cSldViewPr snapToGrid="0">
      <p:cViewPr varScale="1">
        <p:scale>
          <a:sx n="77" d="100"/>
          <a:sy n="77" d="100"/>
        </p:scale>
        <p:origin x="1104" y="4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60" d="100"/>
          <a:sy n="60" d="100"/>
        </p:scale>
        <p:origin x="3187" y="3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D0CB2F-F0BF-435A-A27A-2EC15087F634}" type="datetime8">
              <a:rPr lang="en-US" smtClean="0">
                <a:latin typeface="Segoe UI" pitchFamily="34" charset="0"/>
              </a:rPr>
              <a:t>8/27/2018 4:34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18B56EA-E28F-4F92-9F16-7A6F2501B303}" type="datetime8">
              <a:rPr lang="en-US" smtClean="0"/>
              <a:t>8/27/2018 4:34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8/27/2018 4:34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1505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8/27/2018 4:34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00493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Developers can leverage the Microsoft Graph REST API in any type of application</a:t>
            </a:r>
          </a:p>
          <a:p>
            <a:pPr marL="388712" lvl="1" indent="-171450">
              <a:buFont typeface="Arial" panose="020B0604020202020204" pitchFamily="34" charset="0"/>
              <a:buChar char="•"/>
            </a:pPr>
            <a:r>
              <a:rPr lang="en-US" dirty="0"/>
              <a:t>All it requires is standard HTTP requests -  check out the Android HTTP library Volley for these use cases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Microsoft also provides a native Android SDK for the Microsoft Graph</a:t>
            </a:r>
          </a:p>
          <a:p>
            <a:pPr marL="388712" lvl="1" indent="-171450">
              <a:buFont typeface="Arial" panose="020B0604020202020204" pitchFamily="34" charset="0"/>
              <a:buChar char="•"/>
            </a:pPr>
            <a:r>
              <a:rPr lang="en-US" dirty="0"/>
              <a:t>Abstracts the details of working with a REST API</a:t>
            </a:r>
          </a:p>
          <a:p>
            <a:pPr marL="388712" lvl="1" indent="-171450">
              <a:buFont typeface="Arial" panose="020B0604020202020204" pitchFamily="34" charset="0"/>
              <a:buChar char="•"/>
            </a:pPr>
            <a:r>
              <a:rPr lang="en-US" dirty="0"/>
              <a:t>SDK provides a fluent API for creating requests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8/27/2018 4:35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65427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Just like the Azure AD MSAL Android SDK…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Microsoft Graph team provides an Android SDK for native Android applications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Add this to your project using Gradle</a:t>
            </a:r>
          </a:p>
          <a:p>
            <a:pPr marL="388712" lvl="1" indent="-171450">
              <a:buFont typeface="Arial" panose="020B0604020202020204" pitchFamily="34" charset="0"/>
              <a:buChar char="•"/>
            </a:pPr>
            <a:r>
              <a:rPr lang="en-US" dirty="0"/>
              <a:t>Gradle is a build &amp; package management tool commonly used in Android development</a:t>
            </a:r>
          </a:p>
          <a:p>
            <a:pPr marL="388712" lvl="1" indent="-171450">
              <a:buFont typeface="Arial" panose="020B0604020202020204" pitchFamily="34" charset="0"/>
              <a:buChar char="•"/>
            </a:pPr>
            <a:r>
              <a:rPr lang="en-US" dirty="0"/>
              <a:t>Similar to </a:t>
            </a:r>
            <a:r>
              <a:rPr lang="en-US" dirty="0" err="1"/>
              <a:t>MSBuild</a:t>
            </a:r>
            <a:r>
              <a:rPr lang="en-US" dirty="0"/>
              <a:t> + NuGet in a .NET project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Also add the GSON library, an open source library to help with serialization &amp; deserialization of Java &amp; JSON objects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Depending on the size of the application, you may need to enable </a:t>
            </a:r>
            <a:r>
              <a:rPr lang="en-US" dirty="0" err="1"/>
              <a:t>ProGuard</a:t>
            </a:r>
            <a:r>
              <a:rPr lang="en-US" dirty="0"/>
              <a:t> and </a:t>
            </a:r>
            <a:r>
              <a:rPr lang="en-US" dirty="0" err="1"/>
              <a:t>multidexing</a:t>
            </a:r>
            <a:r>
              <a:rPr lang="en-US" dirty="0"/>
              <a:t> on your project</a:t>
            </a:r>
          </a:p>
          <a:p>
            <a:pPr marL="388712" lvl="1" indent="-171450">
              <a:buFont typeface="Arial" panose="020B0604020202020204" pitchFamily="34" charset="0"/>
              <a:buChar char="•"/>
            </a:pPr>
            <a:r>
              <a:rPr lang="en-US" dirty="0"/>
              <a:t>Due the fact the Microsoft Graph Android SDK uses a large number of classes to describe functionality</a:t>
            </a:r>
          </a:p>
          <a:p>
            <a:pPr marL="388712" lvl="1" indent="-171450">
              <a:buFont typeface="Arial" panose="020B0604020202020204" pitchFamily="34" charset="0"/>
              <a:buChar char="•"/>
            </a:pPr>
            <a:r>
              <a:rPr lang="en-US" dirty="0"/>
              <a:t>See the project documentation for details: 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microsoftgraph</a:t>
            </a:r>
            <a:r>
              <a:rPr lang="en-US" dirty="0"/>
              <a:t>/</a:t>
            </a:r>
            <a:r>
              <a:rPr lang="en-US" dirty="0" err="1"/>
              <a:t>msgraph</a:t>
            </a:r>
            <a:r>
              <a:rPr lang="en-US" dirty="0"/>
              <a:t>-</a:t>
            </a:r>
            <a:r>
              <a:rPr lang="en-US" dirty="0" err="1"/>
              <a:t>sdk</a:t>
            </a:r>
            <a:r>
              <a:rPr lang="en-US" dirty="0"/>
              <a:t>-android 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8/27/2018 4:34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6004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Most applications will only need a single instance of the </a:t>
            </a:r>
            <a:r>
              <a:rPr lang="en-US" dirty="0" err="1"/>
              <a:t>GraphServiceClient</a:t>
            </a:r>
            <a:r>
              <a:rPr lang="en-US" dirty="0"/>
              <a:t> for calling the Microsoft Graph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To simplify this process, consider creating a singleton to manage this process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Note that you need to override requests that are sent to add the access token to the request using the </a:t>
            </a:r>
            <a:r>
              <a:rPr lang="en-US" dirty="0" err="1"/>
              <a:t>IAuthenticationProvider.authenticateRequest</a:t>
            </a:r>
            <a:r>
              <a:rPr lang="en-US" dirty="0"/>
              <a:t>(</a:t>
            </a:r>
            <a:r>
              <a:rPr lang="en-US" dirty="0" err="1"/>
              <a:t>IHttpRequest</a:t>
            </a:r>
            <a:r>
              <a:rPr lang="en-US" dirty="0"/>
              <a:t>) method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8/27/2018 4:34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0249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Calling the Microsoft Graph with the </a:t>
            </a:r>
            <a:r>
              <a:rPr lang="en-US" dirty="0" err="1"/>
              <a:t>GraphServiceClient</a:t>
            </a:r>
            <a:r>
              <a:rPr lang="en-US" dirty="0"/>
              <a:t> object is very straightforward.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Use the fluent API to build a request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dirty="0" err="1"/>
              <a:t>buildRequest</a:t>
            </a:r>
            <a:r>
              <a:rPr lang="en-US" dirty="0"/>
              <a:t>() method allows you to add options to the OData query that will be sent to the REST API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Note for new Android developers: </a:t>
            </a:r>
          </a:p>
          <a:p>
            <a:pPr marL="388712" lvl="1" indent="-171450">
              <a:buFont typeface="Arial" panose="020B0604020202020204" pitchFamily="34" charset="0"/>
              <a:buChar char="•"/>
            </a:pPr>
            <a:r>
              <a:rPr lang="en-US" dirty="0"/>
              <a:t>Android uses a set of objects with “Future” in the name to be used in callbacks</a:t>
            </a:r>
          </a:p>
          <a:p>
            <a:pPr marL="388712" lvl="1" indent="-171450">
              <a:buFont typeface="Arial" panose="020B0604020202020204" pitchFamily="34" charset="0"/>
              <a:buChar char="•"/>
            </a:pPr>
            <a:r>
              <a:rPr lang="en-US" dirty="0"/>
              <a:t>For example this code uses a </a:t>
            </a:r>
            <a:r>
              <a:rPr lang="en-US" dirty="0" err="1"/>
              <a:t>SettableFuture</a:t>
            </a:r>
            <a:r>
              <a:rPr lang="en-US" dirty="0"/>
              <a:t> similar to </a:t>
            </a:r>
            <a:r>
              <a:rPr lang="en-US" dirty="0" err="1"/>
              <a:t>async</a:t>
            </a:r>
            <a:r>
              <a:rPr lang="en-US" dirty="0"/>
              <a:t>/await in .NET or Promises in JavaScript/TypeScript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8/27/2018 4:34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06772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8/27/2018 4:34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50235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8/27/2018 4:34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88647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8/27/2018 4:34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79013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jp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trike="noStrike" spc="-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5282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ontent Placeholder 15"/>
          <p:cNvSpPr>
            <a:spLocks noGrp="1"/>
          </p:cNvSpPr>
          <p:nvPr>
            <p:ph sz="quarter" idx="25" hasCustomPrompt="1"/>
          </p:nvPr>
        </p:nvSpPr>
        <p:spPr>
          <a:xfrm>
            <a:off x="46513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4: six columns (numbered list)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3230880"/>
            <a:ext cx="1727200" cy="283410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323088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689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634777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830865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10269538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5" name="Content Placeholder 15"/>
          <p:cNvSpPr>
            <a:spLocks noGrp="1"/>
          </p:cNvSpPr>
          <p:nvPr>
            <p:ph sz="quarter" idx="26" hasCustomPrompt="1"/>
          </p:nvPr>
        </p:nvSpPr>
        <p:spPr>
          <a:xfrm>
            <a:off x="242601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6" name="Content Placeholder 15"/>
          <p:cNvSpPr>
            <a:spLocks noGrp="1"/>
          </p:cNvSpPr>
          <p:nvPr>
            <p:ph sz="quarter" idx="27" hasCustomPrompt="1"/>
          </p:nvPr>
        </p:nvSpPr>
        <p:spPr>
          <a:xfrm>
            <a:off x="438689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7" name="Content Placeholder 15"/>
          <p:cNvSpPr>
            <a:spLocks noGrp="1"/>
          </p:cNvSpPr>
          <p:nvPr>
            <p:ph sz="quarter" idx="28" hasCustomPrompt="1"/>
          </p:nvPr>
        </p:nvSpPr>
        <p:spPr>
          <a:xfrm>
            <a:off x="634777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8" name="Content Placeholder 15"/>
          <p:cNvSpPr>
            <a:spLocks noGrp="1"/>
          </p:cNvSpPr>
          <p:nvPr>
            <p:ph sz="quarter" idx="29" hasCustomPrompt="1"/>
          </p:nvPr>
        </p:nvSpPr>
        <p:spPr>
          <a:xfrm>
            <a:off x="830865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9" name="Content Placeholder 15"/>
          <p:cNvSpPr>
            <a:spLocks noGrp="1"/>
          </p:cNvSpPr>
          <p:nvPr>
            <p:ph sz="quarter" idx="30" hasCustomPrompt="1"/>
          </p:nvPr>
        </p:nvSpPr>
        <p:spPr>
          <a:xfrm>
            <a:off x="10269538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699272733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 strike="noStrike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832563861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bg1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89345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4437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7150375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2" y="-1"/>
            <a:ext cx="12436475" cy="699452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C67E965-287F-42B7-813C-42EF173BF65D}"/>
              </a:ext>
            </a:extLst>
          </p:cNvPr>
          <p:cNvSpPr/>
          <p:nvPr userDrawn="1"/>
        </p:nvSpPr>
        <p:spPr bwMode="auto">
          <a:xfrm>
            <a:off x="0" y="-1"/>
            <a:ext cx="7940040" cy="6994525"/>
          </a:xfrm>
          <a:prstGeom prst="rect">
            <a:avLst/>
          </a:prstGeom>
          <a:gradFill>
            <a:gsLst>
              <a:gs pos="17000">
                <a:schemeClr val="tx2">
                  <a:alpha val="85000"/>
                </a:schemeClr>
              </a:gs>
              <a:gs pos="100000">
                <a:schemeClr val="tx2">
                  <a:alpha val="0"/>
                </a:schemeClr>
              </a:gs>
            </a:gsLst>
            <a:lin ang="0" scaled="1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899478"/>
            <a:ext cx="7604125" cy="2701925"/>
          </a:xfrm>
          <a:noFill/>
        </p:spPr>
        <p:txBody>
          <a:bodyPr wrap="square" lIns="0" tIns="0" rIns="0" bIns="0" anchor="t" anchorCtr="0">
            <a:noAutofit/>
          </a:bodyPr>
          <a:lstStyle>
            <a:lvl1pPr>
              <a:lnSpc>
                <a:spcPts val="5600"/>
              </a:lnSpc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28849011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56530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1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354763" y="0"/>
            <a:ext cx="6081712" cy="6994525"/>
          </a:xfrm>
          <a:blipFill dpi="0" rotWithShape="1">
            <a:blip r:embed="rId2"/>
            <a:srcRect/>
            <a:tile tx="-1530350" ty="0" sx="66000" sy="66000" flip="none" algn="tl"/>
          </a:blipFill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4901092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 title="Drag photo"/>
          <p:cNvSpPr>
            <a:spLocks noGrp="1"/>
          </p:cNvSpPr>
          <p:nvPr>
            <p:ph type="pic" sz="quarter" idx="10" hasCustomPrompt="1"/>
          </p:nvPr>
        </p:nvSpPr>
        <p:spPr>
          <a:xfrm>
            <a:off x="465138" y="2168525"/>
            <a:ext cx="2734056" cy="4371975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3397922" y="2168524"/>
            <a:ext cx="2734056" cy="4371975"/>
          </a:xfrm>
          <a:blipFill dpi="0" rotWithShape="1">
            <a:blip r:embed="rId3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9263490" y="2168524"/>
            <a:ext cx="2734056" cy="4371975"/>
          </a:xfrm>
          <a:blipFill dpi="0" rotWithShape="1">
            <a:blip r:embed="rId4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330706" y="2168524"/>
            <a:ext cx="2734056" cy="4371975"/>
          </a:xfrm>
          <a:blipFill dpi="0" rotWithShape="1">
            <a:blip r:embed="rId5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56530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2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465138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18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3397922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19" name="Text Placeholder 16"/>
          <p:cNvSpPr>
            <a:spLocks noGrp="1"/>
          </p:cNvSpPr>
          <p:nvPr>
            <p:ph type="body" sz="quarter" idx="16" hasCustomPrompt="1"/>
          </p:nvPr>
        </p:nvSpPr>
        <p:spPr>
          <a:xfrm>
            <a:off x="6330706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20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9263490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</p:spTree>
    <p:extLst>
      <p:ext uri="{BB962C8B-B14F-4D97-AF65-F5344CB8AC3E}">
        <p14:creationId xmlns:p14="http://schemas.microsoft.com/office/powerpoint/2010/main" val="4039926196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465138" y="2168525"/>
            <a:ext cx="3690937" cy="2654300"/>
          </a:xfrm>
          <a:blipFill>
            <a:blip r:embed="rId2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4389437" y="2168525"/>
            <a:ext cx="3679825" cy="2654300"/>
          </a:xfrm>
          <a:blipFill>
            <a:blip r:embed="rId3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8302625" y="2168525"/>
            <a:ext cx="3695700" cy="2654300"/>
          </a:xfrm>
          <a:blipFill>
            <a:blip r:embed="rId4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3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>
                <a:solidFill>
                  <a:schemeClr val="accent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>
                <a:solidFill>
                  <a:schemeClr val="accent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22753587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1: one column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4853623" cy="615553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pt-BR" dirty="0"/>
              <a:t>Subhead Segoe UI Regular 20/24. Em volor resequaectur.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2761498"/>
            <a:ext cx="4853622" cy="2818376"/>
          </a:xfrm>
        </p:spPr>
        <p:txBody>
          <a:bodyPr lIns="0" tIns="0" rIns="0" bIns="0"/>
          <a:lstStyle>
            <a:lvl1pPr marL="285750" indent="-28575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68780090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465139" y="449264"/>
            <a:ext cx="933131" cy="200341"/>
            <a:chOff x="465139" y="449264"/>
            <a:chExt cx="933131" cy="200341"/>
          </a:xfrm>
        </p:grpSpPr>
        <p:pic>
          <p:nvPicPr>
            <p:cNvPr id="97" name="Picture 96"/>
            <p:cNvPicPr>
              <a:picLocks noChangeAspect="1"/>
            </p:cNvPicPr>
            <p:nvPr userDrawn="1"/>
          </p:nvPicPr>
          <p:blipFill rotWithShape="1">
            <a:blip r:embed="rId2"/>
            <a:srcRect l="26716" r="872" b="4064"/>
            <a:stretch/>
          </p:blipFill>
          <p:spPr bwMode="black">
            <a:xfrm>
              <a:off x="721996" y="459092"/>
              <a:ext cx="676274" cy="187779"/>
            </a:xfrm>
            <a:prstGeom prst="rect">
              <a:avLst/>
            </a:prstGeom>
          </p:spPr>
        </p:pic>
        <p:pic>
          <p:nvPicPr>
            <p:cNvPr id="64" name="MS logo gray - EMF"/>
            <p:cNvPicPr>
              <a:picLocks noChangeAspect="1"/>
            </p:cNvPicPr>
            <p:nvPr userDrawn="1"/>
          </p:nvPicPr>
          <p:blipFill rotWithShape="1">
            <a:blip r:embed="rId3"/>
            <a:srcRect r="76414"/>
            <a:stretch/>
          </p:blipFill>
          <p:spPr bwMode="black">
            <a:xfrm>
              <a:off x="465139" y="449264"/>
              <a:ext cx="220661" cy="2003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08246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2: two columns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199644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199644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994402774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3</a:t>
            </a:r>
          </a:p>
        </p:txBody>
      </p:sp>
    </p:spTree>
    <p:extLst>
      <p:ext uri="{BB962C8B-B14F-4D97-AF65-F5344CB8AC3E}">
        <p14:creationId xmlns:p14="http://schemas.microsoft.com/office/powerpoint/2010/main" val="3589100596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hart Placeholder 6"/>
          <p:cNvSpPr>
            <a:spLocks noGrp="1"/>
          </p:cNvSpPr>
          <p:nvPr>
            <p:ph type="chart" sz="quarter" idx="21"/>
          </p:nvPr>
        </p:nvSpPr>
        <p:spPr>
          <a:xfrm>
            <a:off x="465139" y="2168525"/>
            <a:ext cx="3690933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Chart examples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773736"/>
            <a:ext cx="3690937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5" y="5931090"/>
            <a:ext cx="369093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9442" y="5773736"/>
            <a:ext cx="3679822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4389438" y="5931090"/>
            <a:ext cx="3679825" cy="307777"/>
          </a:xfrm>
        </p:spPr>
        <p:txBody>
          <a:bodyPr vert="horz" wrap="square" lIns="0" tIns="0" rIns="0" bIns="0" rtlCol="0">
            <a:spAutoFit/>
          </a:bodyPr>
          <a:lstStyle>
            <a:lvl1pPr>
              <a:tabLst/>
              <a:defRPr lang="en-US" sz="1000" b="0" i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8302626" y="5773736"/>
            <a:ext cx="3702056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8302625" y="5931090"/>
            <a:ext cx="3702053" cy="307777"/>
          </a:xfrm>
        </p:spPr>
        <p:txBody>
          <a:bodyPr vert="horz" wrap="square" lIns="0" tIns="0" rIns="0" bIns="0" rtlCol="0">
            <a:spAutoFit/>
          </a:bodyPr>
          <a:lstStyle>
            <a:lvl1pPr marL="463550" indent="-463550">
              <a:tabLst/>
              <a:defRPr lang="en-US" sz="1000" b="0" i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20" name="Chart Placeholder 6"/>
          <p:cNvSpPr>
            <a:spLocks noGrp="1"/>
          </p:cNvSpPr>
          <p:nvPr>
            <p:ph type="chart" sz="quarter" idx="22"/>
          </p:nvPr>
        </p:nvSpPr>
        <p:spPr>
          <a:xfrm>
            <a:off x="4389438" y="2168525"/>
            <a:ext cx="3679825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1" name="Chart Placeholder 6"/>
          <p:cNvSpPr>
            <a:spLocks noGrp="1"/>
          </p:cNvSpPr>
          <p:nvPr>
            <p:ph type="chart" sz="quarter" idx="23"/>
          </p:nvPr>
        </p:nvSpPr>
        <p:spPr>
          <a:xfrm>
            <a:off x="8302624" y="2168525"/>
            <a:ext cx="3695701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322961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Table styling</a:t>
            </a:r>
          </a:p>
        </p:txBody>
      </p:sp>
      <p:sp>
        <p:nvSpPr>
          <p:cNvPr id="4" name="Table Placeholder 3"/>
          <p:cNvSpPr>
            <a:spLocks noGrp="1"/>
          </p:cNvSpPr>
          <p:nvPr>
            <p:ph type="tbl" sz="quarter" idx="10"/>
          </p:nvPr>
        </p:nvSpPr>
        <p:spPr>
          <a:xfrm>
            <a:off x="465138" y="2168525"/>
            <a:ext cx="11533187" cy="4371975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1399307191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1873885"/>
            <a:ext cx="8229599" cy="1828800"/>
          </a:xfrm>
          <a:noFill/>
        </p:spPr>
        <p:txBody>
          <a:bodyPr lIns="0" tIns="0" rIns="0" bIns="0" anchor="t" anchorCtr="0"/>
          <a:lstStyle>
            <a:lvl1pPr>
              <a:lnSpc>
                <a:spcPts val="3000"/>
              </a:lnSpc>
              <a:defRPr sz="2800" spc="-15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8552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465139" y="449264"/>
            <a:ext cx="933131" cy="200341"/>
            <a:chOff x="465139" y="449264"/>
            <a:chExt cx="933131" cy="200341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 rotWithShape="1">
            <a:blip r:embed="rId2"/>
            <a:srcRect l="26716" r="872" b="4064"/>
            <a:stretch/>
          </p:blipFill>
          <p:spPr bwMode="black">
            <a:xfrm>
              <a:off x="721996" y="459092"/>
              <a:ext cx="676274" cy="187779"/>
            </a:xfrm>
            <a:prstGeom prst="rect">
              <a:avLst/>
            </a:prstGeom>
          </p:spPr>
        </p:pic>
        <p:pic>
          <p:nvPicPr>
            <p:cNvPr id="6" name="MS logo gray - EMF"/>
            <p:cNvPicPr>
              <a:picLocks noChangeAspect="1"/>
            </p:cNvPicPr>
            <p:nvPr userDrawn="1"/>
          </p:nvPicPr>
          <p:blipFill rotWithShape="1">
            <a:blip r:embed="rId3"/>
            <a:srcRect r="76414"/>
            <a:stretch/>
          </p:blipFill>
          <p:spPr bwMode="black">
            <a:xfrm>
              <a:off x="465139" y="449264"/>
              <a:ext cx="220661" cy="200341"/>
            </a:xfrm>
            <a:prstGeom prst="rect">
              <a:avLst/>
            </a:prstGeom>
          </p:spPr>
        </p:pic>
      </p:grp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1873885"/>
            <a:ext cx="8229599" cy="1828800"/>
          </a:xfrm>
          <a:noFill/>
        </p:spPr>
        <p:txBody>
          <a:bodyPr lIns="0" tIns="0" rIns="0" bIns="0" anchor="t" anchorCtr="0"/>
          <a:lstStyle>
            <a:lvl1pPr>
              <a:lnSpc>
                <a:spcPts val="3000"/>
              </a:lnSpc>
              <a:defRPr sz="28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10720828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79425"/>
            <a:ext cx="1483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Content,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29660" y="1476621"/>
            <a:ext cx="11375536" cy="201526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448"/>
              </a:spcBef>
              <a:buNone/>
              <a:defRPr sz="408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  <a:latin typeface="+mj-lt"/>
              </a:defRPr>
            </a:lvl1pPr>
            <a:lvl2pPr marL="0" indent="0">
              <a:buNone/>
              <a:defRPr sz="204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2pPr>
            <a:lvl3pPr marL="236387" indent="0">
              <a:buNone/>
              <a:defRPr sz="204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3pPr>
            <a:lvl4pPr marL="466298" indent="0">
              <a:buNone/>
              <a:defRPr sz="204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4pPr>
            <a:lvl5pPr marL="707543" indent="0">
              <a:buNone/>
              <a:defRPr sz="204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9"/>
          <p:cNvSpPr>
            <a:spLocks noGrp="1"/>
          </p:cNvSpPr>
          <p:nvPr>
            <p:ph type="sldNum" sz="quarter" idx="12"/>
          </p:nvPr>
        </p:nvSpPr>
        <p:spPr>
          <a:xfrm>
            <a:off x="531279" y="6526955"/>
            <a:ext cx="572078" cy="223825"/>
          </a:xfrm>
          <a:prstGeom prst="rect">
            <a:avLst/>
          </a:prstGeom>
        </p:spPr>
        <p:txBody>
          <a:bodyPr lIns="121899" tIns="60949" rIns="121899" bIns="60949" anchor="ctr"/>
          <a:lstStyle>
            <a:lvl1pPr algn="l">
              <a:defRPr sz="1632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1pPr>
          </a:lstStyle>
          <a:p>
            <a:pPr defTabSz="932559"/>
            <a:fld id="{727B4C2D-45E2-4621-8491-2995EB46A674}" type="slidenum">
              <a:rPr lang="en-US" smtClean="0">
                <a:gradFill>
                  <a:gsLst>
                    <a:gs pos="100000">
                      <a:srgbClr val="797A7D"/>
                    </a:gs>
                    <a:gs pos="0">
                      <a:srgbClr val="797A7D"/>
                    </a:gs>
                  </a:gsLst>
                  <a:lin ang="5400000" scaled="0"/>
                </a:gradFill>
              </a:rPr>
              <a:pPr defTabSz="932559"/>
              <a:t>‹#›</a:t>
            </a:fld>
            <a:endParaRPr lang="en-US" dirty="0">
              <a:gradFill>
                <a:gsLst>
                  <a:gs pos="100000">
                    <a:srgbClr val="797A7D"/>
                  </a:gs>
                  <a:gs pos="0">
                    <a:srgbClr val="797A7D"/>
                  </a:gs>
                </a:gsLst>
                <a:lin ang="5400000" scaled="0"/>
              </a:gra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7103" y="6141008"/>
            <a:ext cx="1799094" cy="830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782795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Content, 2-color,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7103" y="6141008"/>
            <a:ext cx="1799094" cy="830017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29660" y="1476621"/>
            <a:ext cx="11375536" cy="201526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448"/>
              </a:spcBef>
              <a:buNone/>
              <a:defRPr sz="408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  <a:latin typeface="+mj-lt"/>
              </a:defRPr>
            </a:lvl1pPr>
            <a:lvl2pPr marL="0" indent="0">
              <a:buNone/>
              <a:defRPr sz="2040">
                <a:gradFill>
                  <a:gsLst>
                    <a:gs pos="100000">
                      <a:schemeClr val="bg2"/>
                    </a:gs>
                    <a:gs pos="6000">
                      <a:schemeClr val="bg2"/>
                    </a:gs>
                  </a:gsLst>
                  <a:lin ang="5400000" scaled="0"/>
                </a:gradFill>
              </a:defRPr>
            </a:lvl2pPr>
            <a:lvl3pPr marL="236387" indent="0">
              <a:buNone/>
              <a:defRPr sz="2040">
                <a:gradFill>
                  <a:gsLst>
                    <a:gs pos="100000">
                      <a:schemeClr val="bg2"/>
                    </a:gs>
                    <a:gs pos="6000">
                      <a:schemeClr val="bg2"/>
                    </a:gs>
                  </a:gsLst>
                  <a:lin ang="5400000" scaled="0"/>
                </a:gradFill>
              </a:defRPr>
            </a:lvl3pPr>
            <a:lvl4pPr marL="466298" indent="0">
              <a:buNone/>
              <a:defRPr sz="2040">
                <a:gradFill>
                  <a:gsLst>
                    <a:gs pos="100000">
                      <a:schemeClr val="bg2"/>
                    </a:gs>
                    <a:gs pos="6000">
                      <a:schemeClr val="bg2"/>
                    </a:gs>
                  </a:gsLst>
                  <a:lin ang="5400000" scaled="0"/>
                </a:gradFill>
              </a:defRPr>
            </a:lvl4pPr>
            <a:lvl5pPr marL="707543" indent="0">
              <a:buNone/>
              <a:defRPr sz="2040">
                <a:gradFill>
                  <a:gsLst>
                    <a:gs pos="100000">
                      <a:schemeClr val="bg2"/>
                    </a:gs>
                    <a:gs pos="6000">
                      <a:schemeClr val="bg2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9"/>
          <p:cNvSpPr>
            <a:spLocks noGrp="1"/>
          </p:cNvSpPr>
          <p:nvPr>
            <p:ph type="sldNum" sz="quarter" idx="12"/>
          </p:nvPr>
        </p:nvSpPr>
        <p:spPr>
          <a:xfrm>
            <a:off x="531279" y="6526955"/>
            <a:ext cx="572078" cy="223825"/>
          </a:xfrm>
          <a:prstGeom prst="rect">
            <a:avLst/>
          </a:prstGeom>
        </p:spPr>
        <p:txBody>
          <a:bodyPr lIns="121899" tIns="60949" rIns="121899" bIns="60949" anchor="ctr"/>
          <a:lstStyle>
            <a:lvl1pPr algn="l">
              <a:defRPr sz="1632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1pPr>
          </a:lstStyle>
          <a:p>
            <a:pPr defTabSz="932559"/>
            <a:fld id="{727B4C2D-45E2-4621-8491-2995EB46A674}" type="slidenum">
              <a:rPr lang="en-US" smtClean="0">
                <a:gradFill>
                  <a:gsLst>
                    <a:gs pos="100000">
                      <a:srgbClr val="797A7D"/>
                    </a:gs>
                    <a:gs pos="0">
                      <a:srgbClr val="797A7D"/>
                    </a:gs>
                  </a:gsLst>
                  <a:lin ang="5400000" scaled="0"/>
                </a:gradFill>
              </a:rPr>
              <a:pPr defTabSz="932559"/>
              <a:t>‹#›</a:t>
            </a:fld>
            <a:endParaRPr lang="en-US" dirty="0">
              <a:gradFill>
                <a:gsLst>
                  <a:gs pos="100000">
                    <a:srgbClr val="797A7D"/>
                  </a:gs>
                  <a:gs pos="0">
                    <a:srgbClr val="797A7D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680423892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1334" y="0"/>
            <a:ext cx="12435142" cy="699452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A60F36A-EBDF-4D9D-8F13-E094035DB7F8}"/>
              </a:ext>
            </a:extLst>
          </p:cNvPr>
          <p:cNvSpPr/>
          <p:nvPr userDrawn="1"/>
        </p:nvSpPr>
        <p:spPr bwMode="auto">
          <a:xfrm>
            <a:off x="-1" y="-1"/>
            <a:ext cx="7801338" cy="6994525"/>
          </a:xfrm>
          <a:prstGeom prst="rect">
            <a:avLst/>
          </a:prstGeom>
          <a:gradFill flip="none" rotWithShape="1">
            <a:gsLst>
              <a:gs pos="41000">
                <a:schemeClr val="bg2">
                  <a:alpha val="52000"/>
                </a:schemeClr>
              </a:gs>
              <a:gs pos="100000">
                <a:schemeClr val="bg2">
                  <a:alpha val="0"/>
                </a:scheme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0105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691"/>
            <a:ext cx="12436475" cy="6993142"/>
          </a:xfrm>
          <a:prstGeom prst="rect">
            <a:avLst/>
          </a:prstGeom>
        </p:spPr>
      </p:pic>
      <p:pic>
        <p:nvPicPr>
          <p:cNvPr id="97" name="Picture 96"/>
          <p:cNvPicPr>
            <a:picLocks noChangeAspect="1"/>
          </p:cNvPicPr>
          <p:nvPr userDrawn="1"/>
        </p:nvPicPr>
        <p:blipFill rotWithShape="1">
          <a:blip r:embed="rId3"/>
          <a:srcRect l="26716" r="872" b="4064"/>
          <a:stretch/>
        </p:blipFill>
        <p:spPr bwMode="black">
          <a:xfrm>
            <a:off x="721996" y="459092"/>
            <a:ext cx="676274" cy="187779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 rotWithShape="1">
          <a:blip r:embed="rId4"/>
          <a:srcRect r="76414"/>
          <a:stretch/>
        </p:blipFill>
        <p:spPr bwMode="black">
          <a:xfrm>
            <a:off x="465139" y="449264"/>
            <a:ext cx="220661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3800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960438"/>
            <a:ext cx="3690937" cy="917575"/>
          </a:xfrm>
        </p:spPr>
        <p:txBody>
          <a:bodyPr lIns="0" tIns="0" rIns="0" bIns="0"/>
          <a:lstStyle>
            <a:lvl1pPr>
              <a:defRPr sz="1800" spc="-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Contents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354764" y="960438"/>
            <a:ext cx="3914774" cy="3862387"/>
          </a:xfrm>
        </p:spPr>
        <p:txBody>
          <a:bodyPr wrap="square" lIns="0" tIns="0" rIns="0" bIns="0">
            <a:noAutofit/>
          </a:bodyPr>
          <a:lstStyle>
            <a:lvl1pPr marL="0" indent="0" defTabSz="517525">
              <a:buNone/>
              <a:defRPr sz="1800" spc="-50" baseline="0">
                <a:solidFill>
                  <a:schemeClr val="accent1"/>
                </a:solidFill>
              </a:defRPr>
            </a:lvl1pPr>
            <a:lvl2pPr marL="228600" indent="0">
              <a:buNone/>
              <a:defRPr sz="1800"/>
            </a:lvl2pPr>
            <a:lvl3pPr marL="457200" indent="0">
              <a:buNone/>
              <a:defRPr sz="1800"/>
            </a:lvl3pPr>
            <a:lvl4pPr marL="685800" indent="0">
              <a:buNone/>
              <a:defRPr sz="1800"/>
            </a:lvl4pPr>
            <a:lvl5pPr marL="914400" indent="0">
              <a:buNone/>
              <a:defRPr sz="1800"/>
            </a:lvl5pPr>
          </a:lstStyle>
          <a:p>
            <a:pPr lvl="0"/>
            <a:r>
              <a:rPr lang="en-US" dirty="0"/>
              <a:t>##	Section Title</a:t>
            </a:r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11533187" cy="307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Large: subhead Segoe UI Regular 20/24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11533187" cy="46166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 b="1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Medium: paragraph title Segoe UI bold 14/18</a:t>
            </a:r>
          </a:p>
          <a:p>
            <a:pPr lvl="1"/>
            <a:r>
              <a:rPr lang="en-US" dirty="0"/>
              <a:t>Body copy Segoe UI Regular 14/18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8" y="4477703"/>
            <a:ext cx="1153318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1pPr>
            <a:lvl2pPr marL="0" indent="0">
              <a:lnSpc>
                <a:spcPts val="12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Small: caption title Segoe </a:t>
            </a:r>
            <a:r>
              <a:rPr lang="en-US" dirty="0" err="1"/>
              <a:t>Semibold</a:t>
            </a:r>
            <a:r>
              <a:rPr lang="en-US" dirty="0"/>
              <a:t> 10/12</a:t>
            </a:r>
          </a:p>
          <a:p>
            <a:pPr lvl="1"/>
            <a:r>
              <a:rPr lang="en-US" dirty="0"/>
              <a:t>Caption Segoe Regular 10/12</a:t>
            </a:r>
          </a:p>
        </p:txBody>
      </p:sp>
    </p:spTree>
    <p:extLst>
      <p:ext uri="{BB962C8B-B14F-4D97-AF65-F5344CB8AC3E}">
        <p14:creationId xmlns:p14="http://schemas.microsoft.com/office/powerpoint/2010/main" val="1660141622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1: three column bulleted list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7604125" cy="923330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Subhead Segoe UI Regular 20/24. Dis </a:t>
            </a:r>
            <a:r>
              <a:rPr lang="en-US" dirty="0" err="1"/>
              <a:t>apid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simusanditis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ex et </a:t>
            </a:r>
            <a:r>
              <a:rPr lang="en-US" dirty="0" err="1"/>
              <a:t>illore</a:t>
            </a:r>
            <a:r>
              <a:rPr lang="en-US" dirty="0"/>
              <a:t>, </a:t>
            </a:r>
            <a:r>
              <a:rPr lang="en-US" dirty="0" err="1"/>
              <a:t>nectationet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dic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velestium</a:t>
            </a:r>
            <a:r>
              <a:rPr lang="en-US" dirty="0"/>
              <a:t> </a:t>
            </a:r>
            <a:r>
              <a:rPr lang="en-US" dirty="0" err="1"/>
              <a:t>reperro</a:t>
            </a:r>
            <a:r>
              <a:rPr lang="en-US" dirty="0"/>
              <a:t> </a:t>
            </a:r>
            <a:r>
              <a:rPr lang="en-US" dirty="0" err="1"/>
              <a:t>rroviduntion</a:t>
            </a:r>
            <a:r>
              <a:rPr lang="en-US" dirty="0"/>
              <a:t> </a:t>
            </a:r>
            <a:r>
              <a:rPr lang="en-US" dirty="0" err="1"/>
              <a:t>conem</a:t>
            </a:r>
            <a:r>
              <a:rPr lang="en-US" dirty="0"/>
              <a:t> </a:t>
            </a:r>
            <a:r>
              <a:rPr lang="en-US" dirty="0" err="1"/>
              <a:t>rehend</a:t>
            </a:r>
            <a:r>
              <a:rPr lang="en-US" dirty="0"/>
              <a:t>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3690937" cy="273151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99597" y="3223704"/>
            <a:ext cx="3669666" cy="2731517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3577" y="3214124"/>
            <a:ext cx="3694748" cy="273151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6938917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2: two columns copy heavy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2005456"/>
            <a:ext cx="5653087" cy="386862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Pa </a:t>
            </a:r>
            <a:r>
              <a:rPr lang="en-US" dirty="0" err="1"/>
              <a:t>consed</a:t>
            </a:r>
            <a:r>
              <a:rPr lang="en-US" dirty="0"/>
              <a:t> et </a:t>
            </a:r>
            <a:r>
              <a:rPr lang="en-US" dirty="0" err="1"/>
              <a:t>atur</a:t>
            </a:r>
            <a:r>
              <a:rPr lang="en-US" dirty="0"/>
              <a:t>. </a:t>
            </a:r>
            <a:r>
              <a:rPr lang="en-US" dirty="0" err="1"/>
              <a:t>Serion</a:t>
            </a:r>
            <a:r>
              <a:rPr lang="en-US" dirty="0"/>
              <a:t> </a:t>
            </a:r>
            <a:r>
              <a:rPr lang="en-US" dirty="0" err="1"/>
              <a:t>corepudi</a:t>
            </a:r>
            <a:r>
              <a:rPr lang="en-US" dirty="0"/>
              <a:t> dolor </a:t>
            </a:r>
            <a:r>
              <a:rPr lang="en-US" dirty="0" err="1"/>
              <a:t>adionse</a:t>
            </a:r>
            <a:r>
              <a:rPr lang="en-US" dirty="0"/>
              <a:t> </a:t>
            </a:r>
            <a:r>
              <a:rPr lang="en-US" dirty="0" err="1"/>
              <a:t>quibusame</a:t>
            </a:r>
            <a:r>
              <a:rPr lang="en-US" dirty="0"/>
              <a:t> </a:t>
            </a:r>
            <a:r>
              <a:rPr lang="en-US" dirty="0" err="1"/>
              <a:t>nullabora</a:t>
            </a:r>
            <a:r>
              <a:rPr lang="en-US" dirty="0"/>
              <a:t> </a:t>
            </a:r>
            <a:r>
              <a:rPr lang="en-US" dirty="0" err="1"/>
              <a:t>volent</a:t>
            </a:r>
            <a:r>
              <a:rPr lang="en-US" dirty="0"/>
              <a:t> </a:t>
            </a:r>
            <a:r>
              <a:rPr lang="en-US" dirty="0" err="1"/>
              <a:t>lignam</a:t>
            </a:r>
            <a:r>
              <a:rPr lang="en-US" dirty="0"/>
              <a:t> </a:t>
            </a:r>
            <a:r>
              <a:rPr lang="en-US" dirty="0" err="1"/>
              <a:t>entis</a:t>
            </a:r>
            <a:r>
              <a:rPr lang="en-US" dirty="0"/>
              <a:t> ape </a:t>
            </a:r>
            <a:r>
              <a:rPr lang="en-US" dirty="0" err="1"/>
              <a:t>dolores</a:t>
            </a:r>
            <a:r>
              <a:rPr lang="en-US" dirty="0"/>
              <a:t> se </a:t>
            </a:r>
            <a:r>
              <a:rPr lang="en-US" dirty="0" err="1"/>
              <a:t>voluptae</a:t>
            </a:r>
            <a:r>
              <a:rPr lang="en-US" dirty="0"/>
              <a:t> </a:t>
            </a:r>
            <a:r>
              <a:rPr lang="en-US" dirty="0" err="1"/>
              <a:t>nimolupti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</a:t>
            </a:r>
            <a:r>
              <a:rPr lang="en-US" dirty="0" err="1"/>
              <a:t>simusa</a:t>
            </a:r>
            <a:r>
              <a:rPr lang="en-US" dirty="0"/>
              <a:t> </a:t>
            </a:r>
            <a:r>
              <a:rPr lang="en-US" dirty="0" err="1"/>
              <a:t>doluptur</a:t>
            </a:r>
            <a:r>
              <a:rPr lang="en-US" dirty="0"/>
              <a:t>, sum hic </a:t>
            </a:r>
            <a:r>
              <a:rPr lang="en-US" dirty="0" err="1"/>
              <a:t>tem</a:t>
            </a:r>
            <a:r>
              <a:rPr lang="en-US" dirty="0"/>
              <a:t> qui cum </a:t>
            </a:r>
            <a:r>
              <a:rPr lang="en-US" dirty="0" err="1"/>
              <a:t>evelest</a:t>
            </a:r>
            <a:r>
              <a:rPr lang="en-US" dirty="0"/>
              <a:t>, </a:t>
            </a:r>
            <a:r>
              <a:rPr lang="en-US" dirty="0" err="1"/>
              <a:t>cusapel</a:t>
            </a:r>
            <a:r>
              <a:rPr lang="en-US" dirty="0"/>
              <a:t> et </a:t>
            </a:r>
            <a:r>
              <a:rPr lang="en-US" dirty="0" err="1"/>
              <a:t>unt</a:t>
            </a:r>
            <a:r>
              <a:rPr lang="en-US" dirty="0"/>
              <a:t> et </a:t>
            </a:r>
            <a:r>
              <a:rPr lang="en-US" dirty="0" err="1"/>
              <a:t>hiciisciume</a:t>
            </a:r>
            <a:r>
              <a:rPr lang="en-US" dirty="0"/>
              <a:t> </a:t>
            </a:r>
            <a:r>
              <a:rPr lang="en-US" dirty="0" err="1"/>
              <a:t>vernatiore</a:t>
            </a:r>
            <a:r>
              <a:rPr lang="en-US" dirty="0"/>
              <a:t> </a:t>
            </a:r>
            <a:r>
              <a:rPr lang="en-US" dirty="0" err="1"/>
              <a:t>volenecabor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</a:t>
            </a:r>
            <a:r>
              <a:rPr lang="en-US" dirty="0" err="1"/>
              <a:t>officient</a:t>
            </a:r>
            <a:r>
              <a:rPr lang="en-US" dirty="0"/>
              <a:t>, </a:t>
            </a:r>
            <a:r>
              <a:rPr lang="en-US" dirty="0" err="1"/>
              <a:t>quamus</a:t>
            </a:r>
            <a:r>
              <a:rPr lang="en-US" dirty="0"/>
              <a:t> </a:t>
            </a:r>
            <a:r>
              <a:rPr lang="en-US" dirty="0" err="1"/>
              <a:t>voluptium</a:t>
            </a:r>
            <a:r>
              <a:rPr lang="en-US" dirty="0"/>
              <a:t> </a:t>
            </a:r>
            <a:r>
              <a:rPr lang="en-US" dirty="0" err="1"/>
              <a:t>natur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tioria</a:t>
            </a:r>
            <a:r>
              <a:rPr lang="en-US" dirty="0"/>
              <a:t> </a:t>
            </a:r>
            <a:r>
              <a:rPr lang="en-US" dirty="0" err="1"/>
              <a:t>venimetur</a:t>
            </a:r>
            <a:r>
              <a:rPr lang="en-US" dirty="0"/>
              <a:t> re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ent</a:t>
            </a:r>
            <a:r>
              <a:rPr lang="en-US" dirty="0"/>
              <a:t>,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liqui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sin con re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volupietur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Henestios</a:t>
            </a:r>
            <a:r>
              <a:rPr lang="en-US" dirty="0"/>
              <a:t> </a:t>
            </a:r>
            <a:r>
              <a:rPr lang="en-US" dirty="0" err="1"/>
              <a:t>vellantium</a:t>
            </a:r>
            <a:r>
              <a:rPr lang="en-US" dirty="0"/>
              <a:t> </a:t>
            </a:r>
            <a:r>
              <a:rPr lang="en-US" dirty="0" err="1"/>
              <a:t>simi</a:t>
            </a:r>
            <a:r>
              <a:rPr lang="en-US" dirty="0"/>
              <a:t>, </a:t>
            </a:r>
            <a:r>
              <a:rPr lang="en-US" dirty="0" err="1"/>
              <a:t>quassenime</a:t>
            </a:r>
            <a:r>
              <a:rPr lang="en-US" dirty="0"/>
              <a:t> consent </a:t>
            </a:r>
            <a:r>
              <a:rPr lang="en-US" dirty="0" err="1"/>
              <a:t>emquatincti</a:t>
            </a:r>
            <a:r>
              <a:rPr lang="en-US" dirty="0"/>
              <a:t> to doles </a:t>
            </a:r>
            <a:r>
              <a:rPr lang="en-US" dirty="0" err="1"/>
              <a:t>cium</a:t>
            </a:r>
            <a:r>
              <a:rPr lang="en-US" dirty="0"/>
              <a:t> </a:t>
            </a:r>
            <a:r>
              <a:rPr lang="en-US" dirty="0" err="1"/>
              <a:t>nectur</a:t>
            </a:r>
            <a:r>
              <a:rPr lang="en-US" dirty="0"/>
              <a:t>. </a:t>
            </a:r>
            <a:r>
              <a:rPr lang="en-US" dirty="0" err="1"/>
              <a:t>Experit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ipsuntius</a:t>
            </a:r>
            <a:r>
              <a:rPr lang="en-US" dirty="0"/>
              <a:t> </a:t>
            </a:r>
            <a:r>
              <a:rPr lang="en-US" dirty="0" err="1"/>
              <a:t>quideli</a:t>
            </a:r>
            <a:r>
              <a:rPr lang="en-US" dirty="0"/>
              <a:t> </a:t>
            </a:r>
            <a:r>
              <a:rPr lang="en-US" dirty="0" err="1"/>
              <a:t>tatiis</a:t>
            </a:r>
            <a:r>
              <a:rPr lang="en-US" dirty="0"/>
              <a:t> rem </a:t>
            </a:r>
            <a:r>
              <a:rPr lang="en-US" dirty="0" err="1"/>
              <a:t>restis</a:t>
            </a:r>
            <a:r>
              <a:rPr lang="en-US" dirty="0"/>
              <a:t> pro </a:t>
            </a:r>
            <a:r>
              <a:rPr lang="en-US" dirty="0" err="1"/>
              <a:t>ium</a:t>
            </a:r>
            <a:r>
              <a:rPr lang="en-US" dirty="0"/>
              <a:t> qui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debist</a:t>
            </a:r>
            <a:r>
              <a:rPr lang="en-US" dirty="0"/>
              <a:t> at </a:t>
            </a:r>
            <a:r>
              <a:rPr lang="en-US" dirty="0" err="1"/>
              <a:t>ilit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invenim</a:t>
            </a:r>
            <a:r>
              <a:rPr lang="en-US" dirty="0"/>
              <a:t> </a:t>
            </a:r>
            <a:r>
              <a:rPr lang="en-US" dirty="0" err="1"/>
              <a:t>laborro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rectiissunt</a:t>
            </a:r>
            <a:r>
              <a:rPr lang="en-US" dirty="0"/>
              <a:t> et,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doloratia</a:t>
            </a:r>
            <a:r>
              <a:rPr lang="en-US" dirty="0"/>
              <a:t> et </a:t>
            </a:r>
            <a:r>
              <a:rPr lang="en-US" dirty="0" err="1"/>
              <a:t>opta</a:t>
            </a:r>
            <a:r>
              <a:rPr lang="en-US" dirty="0"/>
              <a:t> dis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rerat</a:t>
            </a:r>
            <a:r>
              <a:rPr lang="en-US" dirty="0"/>
              <a:t> </a:t>
            </a:r>
            <a:r>
              <a:rPr lang="en-US" dirty="0" err="1"/>
              <a:t>oditatu</a:t>
            </a:r>
            <a:r>
              <a:rPr lang="en-US" dirty="0"/>
              <a:t> </a:t>
            </a:r>
            <a:r>
              <a:rPr lang="en-US" dirty="0" err="1"/>
              <a:t>reseque</a:t>
            </a:r>
            <a:r>
              <a:rPr lang="en-US" dirty="0"/>
              <a:t> </a:t>
            </a:r>
            <a:r>
              <a:rPr lang="en-US" dirty="0" err="1"/>
              <a:t>nisque</a:t>
            </a:r>
            <a:r>
              <a:rPr lang="en-US" dirty="0"/>
              <a:t> rem </a:t>
            </a:r>
            <a:r>
              <a:rPr lang="en-US" dirty="0" err="1"/>
              <a:t>rempores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sit.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6354763" y="1995296"/>
            <a:ext cx="5653087" cy="386862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Pa </a:t>
            </a:r>
            <a:r>
              <a:rPr lang="en-US" dirty="0" err="1"/>
              <a:t>consed</a:t>
            </a:r>
            <a:r>
              <a:rPr lang="en-US" dirty="0"/>
              <a:t> et </a:t>
            </a:r>
            <a:r>
              <a:rPr lang="en-US" dirty="0" err="1"/>
              <a:t>atur</a:t>
            </a:r>
            <a:r>
              <a:rPr lang="en-US" dirty="0"/>
              <a:t>. </a:t>
            </a:r>
            <a:r>
              <a:rPr lang="en-US" dirty="0" err="1"/>
              <a:t>Serion</a:t>
            </a:r>
            <a:r>
              <a:rPr lang="en-US" dirty="0"/>
              <a:t> </a:t>
            </a:r>
            <a:r>
              <a:rPr lang="en-US" dirty="0" err="1"/>
              <a:t>corepudi</a:t>
            </a:r>
            <a:r>
              <a:rPr lang="en-US" dirty="0"/>
              <a:t> dolor </a:t>
            </a:r>
            <a:r>
              <a:rPr lang="en-US" dirty="0" err="1"/>
              <a:t>adionse</a:t>
            </a:r>
            <a:r>
              <a:rPr lang="en-US" dirty="0"/>
              <a:t> </a:t>
            </a:r>
            <a:r>
              <a:rPr lang="en-US" dirty="0" err="1"/>
              <a:t>quibusame</a:t>
            </a:r>
            <a:r>
              <a:rPr lang="en-US" dirty="0"/>
              <a:t> </a:t>
            </a:r>
            <a:r>
              <a:rPr lang="en-US" dirty="0" err="1"/>
              <a:t>nullabora</a:t>
            </a:r>
            <a:r>
              <a:rPr lang="en-US" dirty="0"/>
              <a:t> </a:t>
            </a:r>
            <a:r>
              <a:rPr lang="en-US" dirty="0" err="1"/>
              <a:t>volent</a:t>
            </a:r>
            <a:r>
              <a:rPr lang="en-US" dirty="0"/>
              <a:t> </a:t>
            </a:r>
            <a:r>
              <a:rPr lang="en-US" dirty="0" err="1"/>
              <a:t>lignam</a:t>
            </a:r>
            <a:r>
              <a:rPr lang="en-US" dirty="0"/>
              <a:t> </a:t>
            </a:r>
            <a:r>
              <a:rPr lang="en-US" dirty="0" err="1"/>
              <a:t>entis</a:t>
            </a:r>
            <a:r>
              <a:rPr lang="en-US" dirty="0"/>
              <a:t> ape </a:t>
            </a:r>
            <a:r>
              <a:rPr lang="en-US" dirty="0" err="1"/>
              <a:t>dolores</a:t>
            </a:r>
            <a:r>
              <a:rPr lang="en-US" dirty="0"/>
              <a:t> se </a:t>
            </a:r>
            <a:r>
              <a:rPr lang="en-US" dirty="0" err="1"/>
              <a:t>voluptae</a:t>
            </a:r>
            <a:r>
              <a:rPr lang="en-US" dirty="0"/>
              <a:t> </a:t>
            </a:r>
            <a:r>
              <a:rPr lang="en-US" dirty="0" err="1"/>
              <a:t>nimolupti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</a:t>
            </a:r>
            <a:r>
              <a:rPr lang="en-US" dirty="0" err="1"/>
              <a:t>simusa</a:t>
            </a:r>
            <a:r>
              <a:rPr lang="en-US" dirty="0"/>
              <a:t> </a:t>
            </a:r>
            <a:r>
              <a:rPr lang="en-US" dirty="0" err="1"/>
              <a:t>doluptur</a:t>
            </a:r>
            <a:r>
              <a:rPr lang="en-US" dirty="0"/>
              <a:t>, sum hic </a:t>
            </a:r>
            <a:r>
              <a:rPr lang="en-US" dirty="0" err="1"/>
              <a:t>tem</a:t>
            </a:r>
            <a:r>
              <a:rPr lang="en-US" dirty="0"/>
              <a:t> qui cum </a:t>
            </a:r>
            <a:r>
              <a:rPr lang="en-US" dirty="0" err="1"/>
              <a:t>evelest</a:t>
            </a:r>
            <a:r>
              <a:rPr lang="en-US" dirty="0"/>
              <a:t>, </a:t>
            </a:r>
            <a:r>
              <a:rPr lang="en-US" dirty="0" err="1"/>
              <a:t>cusapel</a:t>
            </a:r>
            <a:r>
              <a:rPr lang="en-US" dirty="0"/>
              <a:t> et </a:t>
            </a:r>
            <a:r>
              <a:rPr lang="en-US" dirty="0" err="1"/>
              <a:t>unt</a:t>
            </a:r>
            <a:r>
              <a:rPr lang="en-US" dirty="0"/>
              <a:t> et </a:t>
            </a:r>
            <a:r>
              <a:rPr lang="en-US" dirty="0" err="1"/>
              <a:t>hiciisciume</a:t>
            </a:r>
            <a:r>
              <a:rPr lang="en-US" dirty="0"/>
              <a:t> </a:t>
            </a:r>
            <a:r>
              <a:rPr lang="en-US" dirty="0" err="1"/>
              <a:t>vernatiore</a:t>
            </a:r>
            <a:r>
              <a:rPr lang="en-US" dirty="0"/>
              <a:t> </a:t>
            </a:r>
            <a:r>
              <a:rPr lang="en-US" dirty="0" err="1"/>
              <a:t>volenecabor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</a:t>
            </a:r>
            <a:r>
              <a:rPr lang="en-US" dirty="0" err="1"/>
              <a:t>officient</a:t>
            </a:r>
            <a:r>
              <a:rPr lang="en-US" dirty="0"/>
              <a:t>, </a:t>
            </a:r>
            <a:r>
              <a:rPr lang="en-US" dirty="0" err="1"/>
              <a:t>quamus</a:t>
            </a:r>
            <a:r>
              <a:rPr lang="en-US" dirty="0"/>
              <a:t> </a:t>
            </a:r>
            <a:r>
              <a:rPr lang="en-US" dirty="0" err="1"/>
              <a:t>voluptium</a:t>
            </a:r>
            <a:r>
              <a:rPr lang="en-US" dirty="0"/>
              <a:t> </a:t>
            </a:r>
            <a:r>
              <a:rPr lang="en-US" dirty="0" err="1"/>
              <a:t>natur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tioria</a:t>
            </a:r>
            <a:r>
              <a:rPr lang="en-US" dirty="0"/>
              <a:t> </a:t>
            </a:r>
            <a:r>
              <a:rPr lang="en-US" dirty="0" err="1"/>
              <a:t>venimetur</a:t>
            </a:r>
            <a:r>
              <a:rPr lang="en-US" dirty="0"/>
              <a:t> re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ent</a:t>
            </a:r>
            <a:r>
              <a:rPr lang="en-US" dirty="0"/>
              <a:t>,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liqui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sin con re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volupietur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Henestios</a:t>
            </a:r>
            <a:r>
              <a:rPr lang="en-US" dirty="0"/>
              <a:t> </a:t>
            </a:r>
            <a:r>
              <a:rPr lang="en-US" dirty="0" err="1"/>
              <a:t>vellantium</a:t>
            </a:r>
            <a:r>
              <a:rPr lang="en-US" dirty="0"/>
              <a:t> </a:t>
            </a:r>
            <a:r>
              <a:rPr lang="en-US" dirty="0" err="1"/>
              <a:t>simi</a:t>
            </a:r>
            <a:r>
              <a:rPr lang="en-US" dirty="0"/>
              <a:t>, </a:t>
            </a:r>
            <a:r>
              <a:rPr lang="en-US" dirty="0" err="1"/>
              <a:t>quassenime</a:t>
            </a:r>
            <a:r>
              <a:rPr lang="en-US" dirty="0"/>
              <a:t> consent </a:t>
            </a:r>
            <a:r>
              <a:rPr lang="en-US" dirty="0" err="1"/>
              <a:t>emquatincti</a:t>
            </a:r>
            <a:r>
              <a:rPr lang="en-US" dirty="0"/>
              <a:t> to doles </a:t>
            </a:r>
            <a:r>
              <a:rPr lang="en-US" dirty="0" err="1"/>
              <a:t>cium</a:t>
            </a:r>
            <a:r>
              <a:rPr lang="en-US" dirty="0"/>
              <a:t> </a:t>
            </a:r>
            <a:r>
              <a:rPr lang="en-US" dirty="0" err="1"/>
              <a:t>nectur</a:t>
            </a:r>
            <a:r>
              <a:rPr lang="en-US" dirty="0"/>
              <a:t>. </a:t>
            </a:r>
            <a:r>
              <a:rPr lang="en-US" dirty="0" err="1"/>
              <a:t>Experit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ipsuntius</a:t>
            </a:r>
            <a:r>
              <a:rPr lang="en-US" dirty="0"/>
              <a:t> </a:t>
            </a:r>
            <a:r>
              <a:rPr lang="en-US" dirty="0" err="1"/>
              <a:t>quideli</a:t>
            </a:r>
            <a:r>
              <a:rPr lang="en-US" dirty="0"/>
              <a:t> </a:t>
            </a:r>
            <a:r>
              <a:rPr lang="en-US" dirty="0" err="1"/>
              <a:t>tatiis</a:t>
            </a:r>
            <a:r>
              <a:rPr lang="en-US" dirty="0"/>
              <a:t> rem </a:t>
            </a:r>
            <a:r>
              <a:rPr lang="en-US" dirty="0" err="1"/>
              <a:t>restis</a:t>
            </a:r>
            <a:r>
              <a:rPr lang="en-US" dirty="0"/>
              <a:t> pro </a:t>
            </a:r>
            <a:r>
              <a:rPr lang="en-US" dirty="0" err="1"/>
              <a:t>ium</a:t>
            </a:r>
            <a:r>
              <a:rPr lang="en-US" dirty="0"/>
              <a:t> qui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debist</a:t>
            </a:r>
            <a:r>
              <a:rPr lang="en-US" dirty="0"/>
              <a:t> at </a:t>
            </a:r>
            <a:r>
              <a:rPr lang="en-US" dirty="0" err="1"/>
              <a:t>ilit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invenim</a:t>
            </a:r>
            <a:r>
              <a:rPr lang="en-US" dirty="0"/>
              <a:t> </a:t>
            </a:r>
            <a:r>
              <a:rPr lang="en-US" dirty="0" err="1"/>
              <a:t>laborro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rectiissunt</a:t>
            </a:r>
            <a:r>
              <a:rPr lang="en-US" dirty="0"/>
              <a:t> et,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doloratia</a:t>
            </a:r>
            <a:r>
              <a:rPr lang="en-US" dirty="0"/>
              <a:t> et </a:t>
            </a:r>
            <a:r>
              <a:rPr lang="en-US" dirty="0" err="1"/>
              <a:t>opta</a:t>
            </a:r>
            <a:r>
              <a:rPr lang="en-US" dirty="0"/>
              <a:t> dis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rerat</a:t>
            </a:r>
            <a:r>
              <a:rPr lang="en-US" dirty="0"/>
              <a:t> </a:t>
            </a:r>
            <a:r>
              <a:rPr lang="en-US" dirty="0" err="1"/>
              <a:t>oditatu</a:t>
            </a:r>
            <a:r>
              <a:rPr lang="en-US" dirty="0"/>
              <a:t> </a:t>
            </a:r>
            <a:r>
              <a:rPr lang="en-US" dirty="0" err="1"/>
              <a:t>reseque</a:t>
            </a:r>
            <a:r>
              <a:rPr lang="en-US" dirty="0"/>
              <a:t> </a:t>
            </a:r>
            <a:r>
              <a:rPr lang="en-US" dirty="0" err="1"/>
              <a:t>nisque</a:t>
            </a:r>
            <a:r>
              <a:rPr lang="en-US" dirty="0"/>
              <a:t> rem </a:t>
            </a:r>
            <a:r>
              <a:rPr lang="en-US" dirty="0" err="1"/>
              <a:t>rempores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sit.</a:t>
            </a:r>
          </a:p>
        </p:txBody>
      </p:sp>
    </p:spTree>
    <p:extLst>
      <p:ext uri="{BB962C8B-B14F-4D97-AF65-F5344CB8AC3E}">
        <p14:creationId xmlns:p14="http://schemas.microsoft.com/office/powerpoint/2010/main" val="3301746819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465135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7" hasCustomPrompt="1"/>
          </p:nvPr>
        </p:nvSpPr>
        <p:spPr>
          <a:xfrm>
            <a:off x="933450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4389438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/>
          <p:cNvSpPr/>
          <p:nvPr userDrawn="1"/>
        </p:nvSpPr>
        <p:spPr bwMode="auto">
          <a:xfrm>
            <a:off x="8307386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3: three columns images and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7" name="Content Placeholder 15"/>
          <p:cNvSpPr>
            <a:spLocks noGrp="1"/>
          </p:cNvSpPr>
          <p:nvPr>
            <p:ph sz="quarter" idx="18" hasCustomPrompt="1"/>
          </p:nvPr>
        </p:nvSpPr>
        <p:spPr>
          <a:xfrm>
            <a:off x="4855368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18" name="Content Placeholder 15"/>
          <p:cNvSpPr>
            <a:spLocks noGrp="1"/>
          </p:cNvSpPr>
          <p:nvPr>
            <p:ph sz="quarter" idx="19" hasCustomPrompt="1"/>
          </p:nvPr>
        </p:nvSpPr>
        <p:spPr>
          <a:xfrm>
            <a:off x="8777286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785199377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0"/>
          <a:stretch>
            <a:fillRect/>
          </a:stretch>
        </p:blipFill>
        <p:spPr>
          <a:xfrm rot="5400000">
            <a:off x="9363858" y="3071982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24" r:id="rId1"/>
    <p:sldLayoutId id="2147484525" r:id="rId2"/>
    <p:sldLayoutId id="2147484526" r:id="rId3"/>
    <p:sldLayoutId id="2147484527" r:id="rId4"/>
    <p:sldLayoutId id="2147484240" r:id="rId5"/>
    <p:sldLayoutId id="2147484529" r:id="rId6"/>
    <p:sldLayoutId id="2147484530" r:id="rId7"/>
    <p:sldLayoutId id="2147484531" r:id="rId8"/>
    <p:sldLayoutId id="2147484532" r:id="rId9"/>
    <p:sldLayoutId id="2147484533" r:id="rId10"/>
    <p:sldLayoutId id="2147484535" r:id="rId11"/>
    <p:sldLayoutId id="2147484251" r:id="rId12"/>
    <p:sldLayoutId id="2147484548" r:id="rId13"/>
    <p:sldLayoutId id="2147484536" r:id="rId14"/>
    <p:sldLayoutId id="2147484264" r:id="rId15"/>
    <p:sldLayoutId id="2147484537" r:id="rId16"/>
    <p:sldLayoutId id="2147484538" r:id="rId17"/>
    <p:sldLayoutId id="2147484539" r:id="rId18"/>
    <p:sldLayoutId id="2147484540" r:id="rId19"/>
    <p:sldLayoutId id="2147484541" r:id="rId20"/>
    <p:sldLayoutId id="2147484542" r:id="rId21"/>
    <p:sldLayoutId id="2147484543" r:id="rId22"/>
    <p:sldLayoutId id="2147484544" r:id="rId23"/>
    <p:sldLayoutId id="2147484545" r:id="rId24"/>
    <p:sldLayoutId id="2147484546" r:id="rId25"/>
    <p:sldLayoutId id="2147484299" r:id="rId26"/>
    <p:sldLayoutId id="2147484550" r:id="rId27"/>
    <p:sldLayoutId id="2147484551" r:id="rId28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pos="1381" userDrawn="1">
          <p15:clr>
            <a:srgbClr val="C35EA4"/>
          </p15:clr>
        </p15:guide>
        <p15:guide id="4" pos="1528" userDrawn="1">
          <p15:clr>
            <a:srgbClr val="C35EA4"/>
          </p15:clr>
        </p15:guide>
        <p15:guide id="5" pos="2618" userDrawn="1">
          <p15:clr>
            <a:srgbClr val="C35EA4"/>
          </p15:clr>
        </p15:guide>
        <p15:guide id="6" pos="2765" userDrawn="1">
          <p15:clr>
            <a:srgbClr val="C35EA4"/>
          </p15:clr>
        </p15:guide>
        <p15:guide id="7" pos="3854" userDrawn="1">
          <p15:clr>
            <a:srgbClr val="C35EA4"/>
          </p15:clr>
        </p15:guide>
        <p15:guide id="8" pos="4003" userDrawn="1">
          <p15:clr>
            <a:srgbClr val="C35EA4"/>
          </p15:clr>
        </p15:guide>
        <p15:guide id="9" pos="5083" userDrawn="1">
          <p15:clr>
            <a:srgbClr val="C35EA4"/>
          </p15:clr>
        </p15:guide>
        <p15:guide id="10" pos="5230" userDrawn="1">
          <p15:clr>
            <a:srgbClr val="C35EA4"/>
          </p15:clr>
        </p15:guide>
        <p15:guide id="11" pos="6323" userDrawn="1">
          <p15:clr>
            <a:srgbClr val="C35EA4"/>
          </p15:clr>
        </p15:guide>
        <p15:guide id="12" pos="6469" userDrawn="1">
          <p15:clr>
            <a:srgbClr val="C35EA4"/>
          </p15:clr>
        </p15:guide>
        <p15:guide id="16" pos="293" userDrawn="1">
          <p15:clr>
            <a:srgbClr val="F26B43"/>
          </p15:clr>
        </p15:guide>
        <p15:guide id="17" pos="7558" userDrawn="1">
          <p15:clr>
            <a:srgbClr val="F26B43"/>
          </p15:clr>
        </p15:guide>
        <p15:guide id="18" orient="horz" pos="751" userDrawn="1">
          <p15:clr>
            <a:srgbClr val="5ACBF0"/>
          </p15:clr>
        </p15:guide>
        <p15:guide id="19" orient="horz" pos="1366" userDrawn="1">
          <p15:clr>
            <a:srgbClr val="5ACBF0"/>
          </p15:clr>
        </p15:guide>
        <p15:guide id="20" orient="horz" pos="605" userDrawn="1">
          <p15:clr>
            <a:srgbClr val="5ACBF0"/>
          </p15:clr>
        </p15:guide>
        <p15:guide id="21" orient="horz" pos="1514" userDrawn="1">
          <p15:clr>
            <a:srgbClr val="5ACBF0"/>
          </p15:clr>
        </p15:guide>
        <p15:guide id="22" orient="horz" pos="2130" userDrawn="1">
          <p15:clr>
            <a:srgbClr val="5ACBF0"/>
          </p15:clr>
        </p15:guide>
        <p15:guide id="23" orient="horz" pos="2275" userDrawn="1">
          <p15:clr>
            <a:srgbClr val="5ACBF0"/>
          </p15:clr>
        </p15:guide>
        <p15:guide id="25" orient="horz" pos="283" userDrawn="1">
          <p15:clr>
            <a:srgbClr val="F26B43"/>
          </p15:clr>
        </p15:guide>
        <p15:guide id="26" orient="horz" pos="4120" userDrawn="1">
          <p15:clr>
            <a:srgbClr val="F26B43"/>
          </p15:clr>
        </p15:guide>
        <p15:guide id="27" orient="horz" pos="2891" userDrawn="1">
          <p15:clr>
            <a:srgbClr val="5ACBF0"/>
          </p15:clr>
        </p15:guide>
        <p15:guide id="28" orient="horz" pos="3038" userDrawn="1">
          <p15:clr>
            <a:srgbClr val="5ACBF0"/>
          </p15:clr>
        </p15:guide>
        <p15:guide id="29" orient="horz" pos="3654" userDrawn="1">
          <p15:clr>
            <a:srgbClr val="5ACBF0"/>
          </p15:clr>
        </p15:guide>
        <p15:guide id="30" orient="horz" pos="3800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Android native apps with the Microsoft Graph Android SDK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Integrate the Microsoft Graph Android SDK into an app</a:t>
            </a:r>
          </a:p>
        </p:txBody>
      </p:sp>
    </p:spTree>
    <p:extLst>
      <p:ext uri="{BB962C8B-B14F-4D97-AF65-F5344CB8AC3E}">
        <p14:creationId xmlns:p14="http://schemas.microsoft.com/office/powerpoint/2010/main" val="2053324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49778584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65138" y="960438"/>
            <a:ext cx="3722689" cy="917575"/>
          </a:xfrm>
        </p:spPr>
        <p:txBody>
          <a:bodyPr/>
          <a:lstStyle/>
          <a:p>
            <a:r>
              <a:rPr lang="en-US" sz="2800" dirty="0"/>
              <a:t>Building Microsoft </a:t>
            </a:r>
            <a:br>
              <a:rPr lang="en-US" sz="2800" dirty="0"/>
            </a:br>
            <a:r>
              <a:rPr lang="en-US" sz="2800" dirty="0"/>
              <a:t>Graph applications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65138" y="2574721"/>
            <a:ext cx="3914774" cy="3862387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en-US" sz="2000" dirty="0"/>
              <a:t>Microsoft Graph Java SDK</a:t>
            </a:r>
          </a:p>
          <a:p>
            <a:pPr>
              <a:spcBef>
                <a:spcPts val="1200"/>
              </a:spcBef>
            </a:pPr>
            <a:r>
              <a:rPr lang="en-US" sz="2000" dirty="0" err="1"/>
              <a:t>GraphServiceClient</a:t>
            </a:r>
            <a:endParaRPr lang="en-US" sz="2000" dirty="0"/>
          </a:p>
          <a:p>
            <a:pPr>
              <a:spcBef>
                <a:spcPts val="1200"/>
              </a:spcBef>
            </a:pPr>
            <a:r>
              <a:rPr lang="en-US" sz="2000" dirty="0"/>
              <a:t>Making Requests</a:t>
            </a:r>
          </a:p>
        </p:txBody>
      </p:sp>
      <p:pic>
        <p:nvPicPr>
          <p:cNvPr id="10" name="Picture 9" descr="A person standing in front of a computer&#10;&#10;Description generated with very high confidence">
            <a:extLst>
              <a:ext uri="{FF2B5EF4-FFF2-40B4-BE49-F238E27FC236}">
                <a16:creationId xmlns:a16="http://schemas.microsoft.com/office/drawing/2014/main" id="{254A3C78-410B-41D6-8FB3-74DA900C92D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4502552" y="0"/>
            <a:ext cx="7933922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4683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AF176-1129-334E-A62E-F5331AFF40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Graph Java SDK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C9D3646C-EA60-B44A-9AFB-FE1CFB51FD3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8" y="1919804"/>
            <a:ext cx="11533187" cy="2831544"/>
          </a:xfrm>
        </p:spPr>
        <p:txBody>
          <a:bodyPr/>
          <a:lstStyle/>
          <a:p>
            <a:r>
              <a:rPr lang="en-US" dirty="0"/>
              <a:t>Microsoft Graph REST API always available to all application types</a:t>
            </a:r>
          </a:p>
          <a:p>
            <a:endParaRPr lang="en-US" dirty="0"/>
          </a:p>
          <a:p>
            <a:r>
              <a:rPr lang="en-US" dirty="0"/>
              <a:t>Microsoft Graph  SDK abstracts the specifics of calling the REST API</a:t>
            </a:r>
          </a:p>
          <a:p>
            <a:r>
              <a:rPr lang="en-US" dirty="0"/>
              <a:t>	 </a:t>
            </a:r>
            <a:r>
              <a:rPr lang="en-US" dirty="0">
                <a:solidFill>
                  <a:srgbClr val="FF0000"/>
                </a:solidFill>
              </a:rPr>
              <a:t>https://github.com/microsoftgraph/msgraph-sdk-java</a:t>
            </a:r>
            <a:br>
              <a:rPr lang="en-US" dirty="0">
                <a:solidFill>
                  <a:srgbClr val="FF0000"/>
                </a:solidFill>
              </a:rPr>
            </a:br>
            <a:endParaRPr lang="en-US" dirty="0">
              <a:solidFill>
                <a:srgbClr val="FF0000"/>
              </a:solidFill>
            </a:endParaRPr>
          </a:p>
          <a:p>
            <a:r>
              <a:rPr lang="en-US" dirty="0"/>
              <a:t>Handles updating HTTP request headers and other details required by the REST API</a:t>
            </a:r>
          </a:p>
          <a:p>
            <a:endParaRPr lang="en-US" dirty="0"/>
          </a:p>
          <a:p>
            <a:r>
              <a:rPr lang="en-US" dirty="0"/>
              <a:t>Provides a fluent API for creating Microsoft Graph requests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D3A16FC-B3E6-4902-AAB9-627754FEBC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0678" y="4819117"/>
            <a:ext cx="5038400" cy="1922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065344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2DABE6CC-6A72-454B-B6F9-4D9DFD21B4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137" y="899477"/>
            <a:ext cx="9878397" cy="3629025"/>
          </a:xfrm>
        </p:spPr>
        <p:txBody>
          <a:bodyPr/>
          <a:lstStyle/>
          <a:p>
            <a:r>
              <a:rPr lang="en-US" dirty="0"/>
              <a:t>Integrating Microsoft Graph</a:t>
            </a:r>
            <a:br>
              <a:rPr lang="en-US" dirty="0"/>
            </a:br>
            <a:r>
              <a:rPr lang="en-US" dirty="0"/>
              <a:t>for Android apps</a:t>
            </a:r>
          </a:p>
        </p:txBody>
      </p:sp>
    </p:spTree>
    <p:extLst>
      <p:ext uri="{BB962C8B-B14F-4D97-AF65-F5344CB8AC3E}">
        <p14:creationId xmlns:p14="http://schemas.microsoft.com/office/powerpoint/2010/main" val="2088266882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AF33AF40-7F14-D248-BDC1-9369AEC9A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Microsoft Graph’s Java SDK to the App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F53215-9FD1-D749-88E0-1723B6D901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8" y="1919804"/>
            <a:ext cx="11533187" cy="2154436"/>
          </a:xfrm>
        </p:spPr>
        <p:txBody>
          <a:bodyPr/>
          <a:lstStyle/>
          <a:p>
            <a:r>
              <a:rPr lang="en-US" dirty="0"/>
              <a:t>Microsoft Graph provides an Java implementation of the SDK</a:t>
            </a:r>
          </a:p>
          <a:p>
            <a:endParaRPr lang="en-US" dirty="0"/>
          </a:p>
          <a:p>
            <a:r>
              <a:rPr lang="en-US" dirty="0"/>
              <a:t>Similar to the MSAL SDK, use Gradle to add the Microsoft Graph Java SDK to the project</a:t>
            </a:r>
          </a:p>
          <a:p>
            <a:endParaRPr lang="en-US" dirty="0"/>
          </a:p>
          <a:p>
            <a:r>
              <a:rPr lang="en-US" dirty="0"/>
              <a:t>See SDK documentation for additional steps depending on the size of your project</a:t>
            </a:r>
          </a:p>
          <a:p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2E24546-9CE0-43F6-A981-4D54165AB7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7342" y="4415646"/>
            <a:ext cx="8572500" cy="67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732169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70534E-4BAF-E04D-BE2D-34C52DC87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Recommendation: Consider Using a Singleton to Manage the API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8E22575-ACD0-0941-A818-63914F44D1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6519" y="1182756"/>
            <a:ext cx="6543437" cy="5473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498722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B85E3-BB24-F340-AFEC-68B41F7C7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the Microsoft Graph Java SDK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8B5AFC-C964-4998-A9A7-F9D5BE09A2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6441" y="1092222"/>
            <a:ext cx="5674557" cy="5591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53656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3580386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1858403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365 PPT Template - 2017">
  <a:themeElements>
    <a:clrScheme name="Office17_2">
      <a:dk1>
        <a:srgbClr val="2F2F2F"/>
      </a:dk1>
      <a:lt1>
        <a:srgbClr val="E6E6E6"/>
      </a:lt1>
      <a:dk2>
        <a:srgbClr val="2F2F2F"/>
      </a:dk2>
      <a:lt2>
        <a:srgbClr val="FFFFFF"/>
      </a:lt2>
      <a:accent1>
        <a:srgbClr val="D83B01"/>
      </a:accent1>
      <a:accent2>
        <a:srgbClr val="2F2F2F"/>
      </a:accent2>
      <a:accent3>
        <a:srgbClr val="D2D2D2"/>
      </a:accent3>
      <a:accent4>
        <a:srgbClr val="E6E6E6"/>
      </a:accent4>
      <a:accent5>
        <a:srgbClr val="2F2F2F"/>
      </a:accent5>
      <a:accent6>
        <a:srgbClr val="D2D2D2"/>
      </a:accent6>
      <a:hlink>
        <a:srgbClr val="D83B01"/>
      </a:hlink>
      <a:folHlink>
        <a:srgbClr val="D83B01"/>
      </a:folHlink>
    </a:clrScheme>
    <a:fontScheme name="Custom 2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PPT Template 2017_Final [Read-Only]" id="{73F65A92-A1E2-4F85-816E-D7BE701F4FD1}" vid="{D56D5674-EDE9-4FB8-A009-BF74ED985EF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templates</Template>
  <TotalTime>0</TotalTime>
  <Words>711</Words>
  <Application>Microsoft Office PowerPoint</Application>
  <PresentationFormat>Custom</PresentationFormat>
  <Paragraphs>75</Paragraphs>
  <Slides>10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Segoe UI</vt:lpstr>
      <vt:lpstr>Segoe UI Light</vt:lpstr>
      <vt:lpstr>Segoe UI Semibold</vt:lpstr>
      <vt:lpstr>Wingdings</vt:lpstr>
      <vt:lpstr>Office 365 PPT Template - 2017</vt:lpstr>
      <vt:lpstr>Build Android native apps with the Microsoft Graph Android SDK</vt:lpstr>
      <vt:lpstr>Building Microsoft  Graph applications</vt:lpstr>
      <vt:lpstr>Microsoft Graph Java SDK</vt:lpstr>
      <vt:lpstr>Integrating Microsoft Graph for Android apps</vt:lpstr>
      <vt:lpstr>Add Microsoft Graph’s Java SDK to the App</vt:lpstr>
      <vt:lpstr>Recommendation: Consider Using a Singleton to Manage the API</vt:lpstr>
      <vt:lpstr>Use the Microsoft Graph Java SDK</vt:lpstr>
      <vt:lpstr>Demo</vt:lpstr>
      <vt:lpstr>Thank you.</vt:lpstr>
      <vt:lpstr>PowerPoint Presentation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lastModifiedBy/>
  <cp:revision>1</cp:revision>
  <dcterms:created xsi:type="dcterms:W3CDTF">2017-08-19T23:50:46Z</dcterms:created>
  <dcterms:modified xsi:type="dcterms:W3CDTF">2018-08-27T23:40:49Z</dcterms:modified>
</cp:coreProperties>
</file>